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Light"/>
      <p:regular r:id="rId19"/>
      <p:bold r:id="rId20"/>
      <p:italic r:id="rId21"/>
      <p:boldItalic r:id="rId22"/>
    </p:embeddedFont>
    <p:embeddedFont>
      <p:font typeface="Poppins Medium"/>
      <p:regular r:id="rId23"/>
      <p:bold r:id="rId24"/>
      <p:italic r:id="rId25"/>
      <p:boldItalic r:id="rId26"/>
    </p:embeddedFont>
    <p:embeddedFont>
      <p:font typeface="Montserrat ExtraBold"/>
      <p:bold r:id="rId27"/>
      <p:boldItalic r:id="rId28"/>
    </p:embeddedFont>
    <p:embeddedFont>
      <p:font typeface="Poppins ExtraBold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.fntdata"/><Relationship Id="rId22" Type="http://schemas.openxmlformats.org/officeDocument/2006/relationships/font" Target="fonts/MontserratLight-boldItalic.fntdata"/><Relationship Id="rId21" Type="http://schemas.openxmlformats.org/officeDocument/2006/relationships/font" Target="fonts/MontserratLight-italic.fntdata"/><Relationship Id="rId24" Type="http://schemas.openxmlformats.org/officeDocument/2006/relationships/font" Target="fonts/PoppinsMedium-bold.fntdata"/><Relationship Id="rId23" Type="http://schemas.openxmlformats.org/officeDocument/2006/relationships/font" Target="fonts/Poppin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Medium-boldItalic.fntdata"/><Relationship Id="rId25" Type="http://schemas.openxmlformats.org/officeDocument/2006/relationships/font" Target="fonts/PoppinsMedium-italic.fntdata"/><Relationship Id="rId28" Type="http://schemas.openxmlformats.org/officeDocument/2006/relationships/font" Target="fonts/MontserratExtraBold-boldItalic.fntdata"/><Relationship Id="rId27" Type="http://schemas.openxmlformats.org/officeDocument/2006/relationships/font" Target="fonts/MontserratExtra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Extra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PoppinsExtraBold-boldItalic.fntdata"/><Relationship Id="rId11" Type="http://schemas.openxmlformats.org/officeDocument/2006/relationships/font" Target="fonts/Poppins-regular.fntdata"/><Relationship Id="rId10" Type="http://schemas.openxmlformats.org/officeDocument/2006/relationships/slide" Target="slides/slide4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Light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fc897770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fc897770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900"/>
              </a:spcBef>
              <a:spcAft>
                <a:spcPts val="2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0e51cea1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0e51cea1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0e51cea1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900"/>
              </a:spcBef>
              <a:spcAft>
                <a:spcPts val="29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00e51cea1f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c295d2e8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c295d2e8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|| TITLE LEFT | RIGHT CONTENT 1">
  <p:cSld name="SECTION_HEADER_2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625275" y="918838"/>
            <a:ext cx="26505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806525" y="1151013"/>
            <a:ext cx="39759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92100" lvl="1" marL="914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2100" lvl="2" marL="1371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2100" lvl="4" marL="22860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2100" lvl="5" marL="2743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2100" lvl="6" marL="3200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2100" lvl="7" marL="3657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2100" lvl="8" marL="41148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|| TITLE LEFT | RIGHT CONTENT">
  <p:cSld name="SECTION_HEADER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625275" y="918838"/>
            <a:ext cx="26505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806525" y="1151013"/>
            <a:ext cx="39759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92100" lvl="1" marL="914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2100" lvl="2" marL="1371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2100" lvl="4" marL="22860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2100" lvl="5" marL="2743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2100" lvl="6" marL="3200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2100" lvl="7" marL="3657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2100" lvl="8" marL="41148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|| TITLE LEFT | RIGHT CONTENT 2">
  <p:cSld name="SECTION_HEADER_3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625275" y="918838"/>
            <a:ext cx="26505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806525" y="1151013"/>
            <a:ext cx="39759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92100" lvl="1" marL="914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2100" lvl="2" marL="1371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2100" lvl="4" marL="22860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2100" lvl="5" marL="2743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2100" lvl="6" marL="3200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2100" lvl="7" marL="3657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2100" lvl="8" marL="41148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2" name="Google Shape;62;p15"/>
          <p:cNvSpPr/>
          <p:nvPr/>
        </p:nvSpPr>
        <p:spPr>
          <a:xfrm>
            <a:off x="701475" y="535174"/>
            <a:ext cx="454500" cy="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25275" y="4654350"/>
            <a:ext cx="2039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www.WellnessCoach.live</a:t>
            </a:r>
            <a:endParaRPr sz="800">
              <a:solidFill>
                <a:srgbClr val="70758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624125" y="2221650"/>
            <a:ext cx="37056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83"/>
              </a:buClr>
              <a:buSzPts val="1000"/>
              <a:buFont typeface="Montserrat Light"/>
              <a:buChar char="●"/>
              <a:defRPr sz="10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07583"/>
              </a:buClr>
              <a:buSzPts val="1000"/>
              <a:buFont typeface="Montserrat Light"/>
              <a:buChar char="○"/>
              <a:defRPr sz="10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07583"/>
              </a:buClr>
              <a:buSzPts val="1000"/>
              <a:buFont typeface="Montserrat Light"/>
              <a:buChar char="■"/>
              <a:defRPr sz="10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07583"/>
              </a:buClr>
              <a:buSzPts val="1000"/>
              <a:buFont typeface="Montserrat Light"/>
              <a:buChar char="●"/>
              <a:defRPr sz="10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07583"/>
              </a:buClr>
              <a:buSzPts val="1000"/>
              <a:buFont typeface="Montserrat Light"/>
              <a:buChar char="○"/>
              <a:defRPr sz="10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07583"/>
              </a:buClr>
              <a:buSzPts val="1000"/>
              <a:buFont typeface="Montserrat Light"/>
              <a:buChar char="■"/>
              <a:defRPr sz="10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07583"/>
              </a:buClr>
              <a:buSzPts val="1000"/>
              <a:buFont typeface="Montserrat Light"/>
              <a:buChar char="●"/>
              <a:defRPr sz="10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07583"/>
              </a:buClr>
              <a:buSzPts val="1000"/>
              <a:buFont typeface="Montserrat Light"/>
              <a:buChar char="○"/>
              <a:defRPr sz="10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07583"/>
              </a:buClr>
              <a:buSzPts val="1000"/>
              <a:buFont typeface="Montserrat Light"/>
              <a:buChar char="■"/>
              <a:defRPr sz="1000">
                <a:solidFill>
                  <a:srgbClr val="70758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|| TITLE LEFT | RIGHT CONTENT 3">
  <p:cSld name="SECTION_HEADER_5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625275" y="918838"/>
            <a:ext cx="26505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806525" y="1151013"/>
            <a:ext cx="39759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92100" lvl="1" marL="914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2100" lvl="2" marL="1371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2100" lvl="4" marL="22860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2100" lvl="5" marL="2743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2100" lvl="6" marL="3200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2100" lvl="7" marL="3657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2100" lvl="8" marL="41148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9" name="Google Shape;69;p16"/>
          <p:cNvSpPr/>
          <p:nvPr/>
        </p:nvSpPr>
        <p:spPr>
          <a:xfrm>
            <a:off x="701475" y="535174"/>
            <a:ext cx="454500" cy="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|| TITLE LEFT | RIGHT CONTENT 2 1">
  <p:cSld name="SECTION_HEADER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625275" y="918838"/>
            <a:ext cx="26505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806525" y="1151013"/>
            <a:ext cx="39759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92100" lvl="1" marL="914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2100" lvl="2" marL="1371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2100" lvl="4" marL="22860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2100" lvl="5" marL="2743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2100" lvl="6" marL="3200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2100" lvl="7" marL="3657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2100" lvl="8" marL="41148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74" name="Google Shape;74;p17"/>
          <p:cNvSpPr/>
          <p:nvPr/>
        </p:nvSpPr>
        <p:spPr>
          <a:xfrm>
            <a:off x="701475" y="535174"/>
            <a:ext cx="454500" cy="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|| TITLE LEFT | RIGHT CONTENT 1">
  <p:cSld name="SECTION_HEADER_2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30"/>
          <p:cNvSpPr txBox="1"/>
          <p:nvPr>
            <p:ph type="title"/>
          </p:nvPr>
        </p:nvSpPr>
        <p:spPr>
          <a:xfrm>
            <a:off x="625275" y="918838"/>
            <a:ext cx="26505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23" name="Google Shape;123;p30"/>
          <p:cNvSpPr txBox="1"/>
          <p:nvPr>
            <p:ph idx="1" type="body"/>
          </p:nvPr>
        </p:nvSpPr>
        <p:spPr>
          <a:xfrm>
            <a:off x="3806525" y="1151013"/>
            <a:ext cx="39759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9210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2100" lvl="2" marL="1371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2100" lvl="4" marL="2286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2100" lvl="5" marL="2743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2100" lvl="6" marL="3200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2100" lvl="7" marL="3657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2100" lvl="8" marL="4114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|| TITLE LEFT | RIGHT CONTENT">
  <p:cSld name="SECTION_HEADER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31"/>
          <p:cNvSpPr txBox="1"/>
          <p:nvPr>
            <p:ph type="title"/>
          </p:nvPr>
        </p:nvSpPr>
        <p:spPr>
          <a:xfrm>
            <a:off x="625275" y="918838"/>
            <a:ext cx="26505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3806525" y="1151013"/>
            <a:ext cx="39759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9210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2100" lvl="2" marL="1371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2100" lvl="4" marL="2286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2100" lvl="5" marL="2743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2100" lvl="6" marL="3200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2100" lvl="7" marL="3657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2100" lvl="8" marL="4114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1.png"/><Relationship Id="rId13" Type="http://schemas.openxmlformats.org/officeDocument/2006/relationships/image" Target="../media/image6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hyperlink" Target="https://meditation-live.app.link/pYwJ5ovNUwb" TargetMode="External"/><Relationship Id="rId7" Type="http://schemas.openxmlformats.org/officeDocument/2006/relationships/image" Target="../media/image13.jp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1275"/>
            <a:ext cx="9144024" cy="52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2"/>
          <p:cNvSpPr txBox="1"/>
          <p:nvPr/>
        </p:nvSpPr>
        <p:spPr>
          <a:xfrm>
            <a:off x="492425" y="1866825"/>
            <a:ext cx="31410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5D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Your All-in-One</a:t>
            </a:r>
            <a:r>
              <a:rPr lang="en" sz="2300">
                <a:solidFill>
                  <a:srgbClr val="005D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r>
              <a:rPr lang="en" sz="2300">
                <a:solidFill>
                  <a:srgbClr val="0317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Wellness Platform</a:t>
            </a:r>
            <a:endParaRPr sz="2300">
              <a:solidFill>
                <a:srgbClr val="005D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34" name="Google Shape;13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25" y="1045100"/>
            <a:ext cx="2885800" cy="4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 txBox="1"/>
          <p:nvPr/>
        </p:nvSpPr>
        <p:spPr>
          <a:xfrm>
            <a:off x="1270000" y="-134475"/>
            <a:ext cx="43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350" y="1288625"/>
            <a:ext cx="4966374" cy="265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2"/>
          <p:cNvSpPr txBox="1"/>
          <p:nvPr/>
        </p:nvSpPr>
        <p:spPr>
          <a:xfrm>
            <a:off x="492425" y="2909250"/>
            <a:ext cx="31410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Included in your Employee Benefits</a:t>
            </a:r>
            <a:endParaRPr sz="130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38" name="Google Shape;138;p32"/>
          <p:cNvSpPr/>
          <p:nvPr/>
        </p:nvSpPr>
        <p:spPr>
          <a:xfrm>
            <a:off x="492425" y="3307900"/>
            <a:ext cx="2667000" cy="79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oppins"/>
                <a:ea typeface="Poppins"/>
                <a:cs typeface="Poppins"/>
                <a:sym typeface="Poppins"/>
              </a:rPr>
              <a:t>Insert company name / logo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" name="Google Shape;13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6025" y="1969575"/>
            <a:ext cx="1597174" cy="212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1275"/>
            <a:ext cx="9144024" cy="52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3"/>
          <p:cNvSpPr txBox="1"/>
          <p:nvPr/>
        </p:nvSpPr>
        <p:spPr>
          <a:xfrm>
            <a:off x="2203188" y="723250"/>
            <a:ext cx="4737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17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Wellness focused on the core areas of</a:t>
            </a:r>
            <a:r>
              <a:rPr lang="en" sz="1800">
                <a:solidFill>
                  <a:srgbClr val="0317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:</a:t>
            </a:r>
            <a:endParaRPr sz="2300">
              <a:solidFill>
                <a:srgbClr val="005D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46" name="Google Shape;146;p33"/>
          <p:cNvSpPr txBox="1"/>
          <p:nvPr/>
        </p:nvSpPr>
        <p:spPr>
          <a:xfrm>
            <a:off x="247213" y="2608794"/>
            <a:ext cx="26028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Personal Growth</a:t>
            </a:r>
            <a:endParaRPr sz="2000" u="sng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-190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Sleep Quality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Career Growth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 Life Balance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Finance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Meditations &amp; Bedtime Stories for Kids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47" name="Google Shape;147;p33"/>
          <p:cNvSpPr txBox="1"/>
          <p:nvPr/>
        </p:nvSpPr>
        <p:spPr>
          <a:xfrm>
            <a:off x="3205950" y="2608800"/>
            <a:ext cx="27321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Mental Wellness</a:t>
            </a:r>
            <a:endParaRPr sz="2000" u="sng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Meditations &amp; Mindfulness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Stress &amp; Anxiety Management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Brain Health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Relationships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Resilience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33"/>
          <p:cNvSpPr txBox="1"/>
          <p:nvPr/>
        </p:nvSpPr>
        <p:spPr>
          <a:xfrm>
            <a:off x="6293963" y="2608794"/>
            <a:ext cx="26028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Physical Fitness</a:t>
            </a:r>
            <a:endParaRPr sz="2000" u="sng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Cardio 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Workouts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Yoga &amp; Stretches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Personal Training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Metabolic Health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Nutrition &amp; Healthy Meals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Body Positivity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14300" lvl="0" marL="4000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49" name="Google Shape;14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88" y="1408825"/>
            <a:ext cx="1039651" cy="103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448" y="1319113"/>
            <a:ext cx="1219074" cy="121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5512" y="1314212"/>
            <a:ext cx="1093424" cy="109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7987" y="187150"/>
            <a:ext cx="2028036" cy="3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1275"/>
            <a:ext cx="9144024" cy="52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4"/>
          <p:cNvSpPr txBox="1"/>
          <p:nvPr/>
        </p:nvSpPr>
        <p:spPr>
          <a:xfrm>
            <a:off x="311225" y="1794100"/>
            <a:ext cx="11634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rgbClr val="002E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100+</a:t>
            </a:r>
            <a:r>
              <a:rPr lang="en" sz="700">
                <a:solidFill>
                  <a:srgbClr val="002E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coaches worldwide &amp; 15 wellness categories</a:t>
            </a:r>
            <a:endParaRPr sz="700">
              <a:solidFill>
                <a:srgbClr val="002E4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59" name="Google Shape;15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25" y="2188875"/>
            <a:ext cx="1445850" cy="259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4"/>
          <p:cNvSpPr txBox="1"/>
          <p:nvPr/>
        </p:nvSpPr>
        <p:spPr>
          <a:xfrm>
            <a:off x="5099825" y="1773850"/>
            <a:ext cx="1533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rgbClr val="002E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3,500+ classes, meditations, workshops, workouts, and music</a:t>
            </a:r>
            <a:endParaRPr sz="700">
              <a:solidFill>
                <a:srgbClr val="002E4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61" name="Google Shape;16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9601" y="2185611"/>
            <a:ext cx="1447722" cy="259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/>
        </p:nvSpPr>
        <p:spPr>
          <a:xfrm>
            <a:off x="3656275" y="1794096"/>
            <a:ext cx="11826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rgbClr val="002E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20+ </a:t>
            </a:r>
            <a:r>
              <a:rPr lang="en" sz="700">
                <a:solidFill>
                  <a:srgbClr val="002E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Classes</a:t>
            </a:r>
            <a:r>
              <a:rPr lang="en" sz="700">
                <a:solidFill>
                  <a:srgbClr val="002E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to choose from every week</a:t>
            </a:r>
            <a:endParaRPr sz="700">
              <a:solidFill>
                <a:srgbClr val="002E4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63" name="Google Shape;16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5825" y="2203708"/>
            <a:ext cx="1447722" cy="25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4"/>
          <p:cNvSpPr txBox="1"/>
          <p:nvPr/>
        </p:nvSpPr>
        <p:spPr>
          <a:xfrm>
            <a:off x="3669125" y="1273063"/>
            <a:ext cx="11826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Live </a:t>
            </a:r>
            <a:endParaRPr sz="12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Coaching</a:t>
            </a:r>
            <a:endParaRPr sz="12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65" name="Google Shape;165;p34"/>
          <p:cNvSpPr txBox="1"/>
          <p:nvPr/>
        </p:nvSpPr>
        <p:spPr>
          <a:xfrm>
            <a:off x="5275013" y="1274513"/>
            <a:ext cx="11826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On-Demand Sessions</a:t>
            </a:r>
            <a:endParaRPr sz="12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66" name="Google Shape;166;p34"/>
          <p:cNvSpPr txBox="1"/>
          <p:nvPr/>
        </p:nvSpPr>
        <p:spPr>
          <a:xfrm>
            <a:off x="254813" y="1274525"/>
            <a:ext cx="12198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Personal Coaching</a:t>
            </a:r>
            <a:endParaRPr sz="12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67" name="Google Shape;167;p34"/>
          <p:cNvSpPr txBox="1"/>
          <p:nvPr/>
        </p:nvSpPr>
        <p:spPr>
          <a:xfrm>
            <a:off x="1912125" y="1794100"/>
            <a:ext cx="1330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2E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Start Wellness &amp; Walking Challenges with your friends!</a:t>
            </a:r>
            <a:endParaRPr sz="800">
              <a:solidFill>
                <a:srgbClr val="002E4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68" name="Google Shape;16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1775" y="2188875"/>
            <a:ext cx="1445799" cy="259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4"/>
          <p:cNvSpPr txBox="1"/>
          <p:nvPr/>
        </p:nvSpPr>
        <p:spPr>
          <a:xfrm>
            <a:off x="1754813" y="1274525"/>
            <a:ext cx="16341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Wellness</a:t>
            </a:r>
            <a:endParaRPr sz="12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Challenges</a:t>
            </a:r>
            <a:endParaRPr sz="12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70" name="Google Shape;170;p34"/>
          <p:cNvSpPr txBox="1"/>
          <p:nvPr/>
        </p:nvSpPr>
        <p:spPr>
          <a:xfrm>
            <a:off x="653250" y="667788"/>
            <a:ext cx="7837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Supporting your Personal </a:t>
            </a:r>
            <a:r>
              <a:rPr b="1" lang="en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Well-Being</a:t>
            </a:r>
            <a:endParaRPr sz="2200">
              <a:solidFill>
                <a:srgbClr val="005D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171" name="Google Shape;171;p34"/>
          <p:cNvCxnSpPr/>
          <p:nvPr/>
        </p:nvCxnSpPr>
        <p:spPr>
          <a:xfrm>
            <a:off x="6893775" y="1176400"/>
            <a:ext cx="0" cy="36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34"/>
          <p:cNvSpPr txBox="1"/>
          <p:nvPr/>
        </p:nvSpPr>
        <p:spPr>
          <a:xfrm>
            <a:off x="7332413" y="1274513"/>
            <a:ext cx="11826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Plus more</a:t>
            </a:r>
            <a:endParaRPr sz="12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73" name="Google Shape;173;p34"/>
          <p:cNvSpPr txBox="1"/>
          <p:nvPr/>
        </p:nvSpPr>
        <p:spPr>
          <a:xfrm>
            <a:off x="7665788" y="1783175"/>
            <a:ext cx="11826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Curated Programs</a:t>
            </a:r>
            <a:endParaRPr sz="9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74" name="Google Shape;174;p34"/>
          <p:cNvSpPr txBox="1"/>
          <p:nvPr/>
        </p:nvSpPr>
        <p:spPr>
          <a:xfrm>
            <a:off x="7665800" y="2291852"/>
            <a:ext cx="1182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Goal Tracking for Water &amp; Steps</a:t>
            </a:r>
            <a:endParaRPr sz="9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75" name="Google Shape;175;p34"/>
          <p:cNvSpPr txBox="1"/>
          <p:nvPr/>
        </p:nvSpPr>
        <p:spPr>
          <a:xfrm>
            <a:off x="7665800" y="2937700"/>
            <a:ext cx="980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Best-selling Audio Books</a:t>
            </a:r>
            <a:endParaRPr sz="9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76" name="Google Shape;176;p34"/>
          <p:cNvSpPr txBox="1"/>
          <p:nvPr/>
        </p:nvSpPr>
        <p:spPr>
          <a:xfrm>
            <a:off x="7658850" y="3634607"/>
            <a:ext cx="11826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Share with 5 of your Family &amp; Friends!</a:t>
            </a:r>
            <a:endParaRPr sz="9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77" name="Google Shape;177;p34"/>
          <p:cNvSpPr txBox="1"/>
          <p:nvPr/>
        </p:nvSpPr>
        <p:spPr>
          <a:xfrm>
            <a:off x="7665800" y="4305625"/>
            <a:ext cx="1533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1212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Access on your Workspace </a:t>
            </a:r>
            <a:endParaRPr sz="900">
              <a:solidFill>
                <a:srgbClr val="21212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78" name="Google Shape;17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17041" y="1665054"/>
            <a:ext cx="325485" cy="32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17047" y="2269034"/>
            <a:ext cx="325474" cy="3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84034" y="2866611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84034" y="3544438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60475" y="4249078"/>
            <a:ext cx="438618" cy="4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89600" y="4595451"/>
            <a:ext cx="1037649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57987" y="187150"/>
            <a:ext cx="2028036" cy="3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1275"/>
            <a:ext cx="9144024" cy="52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5"/>
          <p:cNvSpPr/>
          <p:nvPr/>
        </p:nvSpPr>
        <p:spPr>
          <a:xfrm>
            <a:off x="5676025" y="754275"/>
            <a:ext cx="3293400" cy="4926300"/>
          </a:xfrm>
          <a:prstGeom prst="roundRect">
            <a:avLst>
              <a:gd fmla="val 13330" name="adj"/>
            </a:avLst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895500" y="1521425"/>
            <a:ext cx="4456200" cy="32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31733"/>
                </a:solidFill>
                <a:latin typeface="Poppins"/>
                <a:ea typeface="Poppins"/>
                <a:cs typeface="Poppins"/>
                <a:sym typeface="Poppins"/>
              </a:rPr>
              <a:t>Scan the QR code to download the Wellness Coach App</a:t>
            </a:r>
            <a:endParaRPr sz="1600">
              <a:solidFill>
                <a:srgbClr val="0317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317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31733"/>
                </a:solidFill>
                <a:latin typeface="Poppins"/>
                <a:ea typeface="Poppins"/>
                <a:cs typeface="Poppins"/>
                <a:sym typeface="Poppins"/>
              </a:rPr>
              <a:t>Sign in with your work email address</a:t>
            </a:r>
            <a:endParaRPr sz="1600">
              <a:solidFill>
                <a:srgbClr val="0317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317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31733"/>
                </a:solidFill>
                <a:latin typeface="Poppins"/>
                <a:ea typeface="Poppins"/>
                <a:cs typeface="Poppins"/>
                <a:sym typeface="Poppins"/>
              </a:rPr>
              <a:t>Verify your email with the 4-digit code (no password!)</a:t>
            </a:r>
            <a:endParaRPr sz="1600">
              <a:solidFill>
                <a:srgbClr val="0317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317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31733"/>
                </a:solidFill>
                <a:latin typeface="Poppins"/>
                <a:ea typeface="Poppins"/>
                <a:cs typeface="Poppins"/>
                <a:sym typeface="Poppins"/>
              </a:rPr>
              <a:t>Allow Notifications and Health Permissions to participate in Challenges!</a:t>
            </a:r>
            <a:endParaRPr b="1" sz="1600">
              <a:solidFill>
                <a:srgbClr val="0317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2" name="Google Shape;192;p35"/>
          <p:cNvPicPr preferRelativeResize="0"/>
          <p:nvPr/>
        </p:nvPicPr>
        <p:blipFill rotWithShape="1">
          <a:blip r:embed="rId4">
            <a:alphaModFix/>
          </a:blip>
          <a:srcRect b="32460" l="0" r="0" t="33339"/>
          <a:stretch/>
        </p:blipFill>
        <p:spPr>
          <a:xfrm>
            <a:off x="7430486" y="4013813"/>
            <a:ext cx="931662" cy="32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5"/>
          <p:cNvPicPr preferRelativeResize="0"/>
          <p:nvPr/>
        </p:nvPicPr>
        <p:blipFill rotWithShape="1">
          <a:blip r:embed="rId5">
            <a:alphaModFix/>
          </a:blip>
          <a:srcRect b="23657" l="0" r="0" t="24967"/>
          <a:stretch/>
        </p:blipFill>
        <p:spPr>
          <a:xfrm>
            <a:off x="7430483" y="4458413"/>
            <a:ext cx="931663" cy="3279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5"/>
          <p:cNvSpPr/>
          <p:nvPr/>
        </p:nvSpPr>
        <p:spPr>
          <a:xfrm>
            <a:off x="491400" y="1673825"/>
            <a:ext cx="327900" cy="327900"/>
          </a:xfrm>
          <a:prstGeom prst="ellipse">
            <a:avLst/>
          </a:prstGeom>
          <a:solidFill>
            <a:srgbClr val="005D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491400" y="2399313"/>
            <a:ext cx="327900" cy="327900"/>
          </a:xfrm>
          <a:prstGeom prst="ellipse">
            <a:avLst/>
          </a:prstGeom>
          <a:solidFill>
            <a:srgbClr val="005D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491400" y="3114938"/>
            <a:ext cx="327900" cy="327900"/>
          </a:xfrm>
          <a:prstGeom prst="ellipse">
            <a:avLst/>
          </a:prstGeom>
          <a:solidFill>
            <a:srgbClr val="005D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5"/>
          <p:cNvSpPr/>
          <p:nvPr/>
        </p:nvSpPr>
        <p:spPr>
          <a:xfrm>
            <a:off x="491400" y="3910938"/>
            <a:ext cx="327900" cy="327900"/>
          </a:xfrm>
          <a:prstGeom prst="ellipse">
            <a:avLst/>
          </a:prstGeom>
          <a:solidFill>
            <a:srgbClr val="005D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5"/>
          <p:cNvSpPr txBox="1"/>
          <p:nvPr/>
        </p:nvSpPr>
        <p:spPr>
          <a:xfrm>
            <a:off x="491400" y="979300"/>
            <a:ext cx="74148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0317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Get Started in 2 Minutes!</a:t>
            </a:r>
            <a:endParaRPr sz="2200">
              <a:solidFill>
                <a:srgbClr val="03173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99" name="Google Shape;199;p3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0950" y="1793875"/>
            <a:ext cx="1743549" cy="174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5"/>
          <p:cNvSpPr txBox="1"/>
          <p:nvPr/>
        </p:nvSpPr>
        <p:spPr>
          <a:xfrm>
            <a:off x="5919313" y="1131700"/>
            <a:ext cx="280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Click on the QR Code to open the </a:t>
            </a: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desktop</a:t>
            </a: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Wellness Coach App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6581" y="3919538"/>
            <a:ext cx="1018694" cy="9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/>
          <p:nvPr/>
        </p:nvSpPr>
        <p:spPr>
          <a:xfrm>
            <a:off x="6813325" y="727600"/>
            <a:ext cx="1018800" cy="251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5"/>
          <p:cNvSpPr txBox="1"/>
          <p:nvPr/>
        </p:nvSpPr>
        <p:spPr>
          <a:xfrm>
            <a:off x="8248650" y="723900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9325" y="3685925"/>
            <a:ext cx="709449" cy="70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57987" y="187150"/>
            <a:ext cx="2028036" cy="3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